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oboto Slab"/>
      <p:regular r:id="rId18"/>
      <p:bold r:id="rId19"/>
    </p:embeddedFont>
    <p:embeddedFont>
      <p:font typeface="Poiret One"/>
      <p:regular r:id="rId20"/>
    </p:embeddedFont>
    <p:embeddedFont>
      <p:font typeface="Roboto"/>
      <p:regular r:id="rId21"/>
      <p:bold r:id="rId22"/>
      <p:italic r:id="rId23"/>
      <p:boldItalic r:id="rId24"/>
    </p:embeddedFont>
    <p:embeddedFont>
      <p:font typeface="Indie Flower"/>
      <p:regular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CAED95F6-7B3C-45E8-B0C5-3BEDE5108C98}">
  <a:tblStyle styleId="{CAED95F6-7B3C-45E8-B0C5-3BEDE5108C98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iretOne-regular.fntdata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.xml"/><Relationship Id="rId9" Type="http://schemas.openxmlformats.org/officeDocument/2006/relationships/slide" Target="slides/slide3.xml"/><Relationship Id="rId25" Type="http://schemas.openxmlformats.org/officeDocument/2006/relationships/font" Target="fonts/IndieFlower-regular.fntdata"/><Relationship Id="rId5" Type="http://schemas.openxmlformats.org/officeDocument/2006/relationships/notesMaster" Target="notesMasters/notesMaster.xml"/><Relationship Id="rId6" Type="http://schemas.openxmlformats.org/officeDocument/2006/relationships/slide" Target="slides/slide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RobotoSlab-bold.fntdata"/><Relationship Id="rId18" Type="http://schemas.openxmlformats.org/officeDocument/2006/relationships/font" Target="fonts/RobotoSlab-regular.fntdata"/></Relationships>
</file>

<file path=ppt/notesMasters/_rels/notesMaster.xml.rels><?xml version="1.0" encoding="UTF-8" standalone="yes"?><Relationships xmlns="http://schemas.openxmlformats.org/package/2006/relationships"><Relationship Id="rId1" Type="http://schemas.openxmlformats.org/officeDocument/2006/relationships/theme" Target="../theme/theme.xml"/></Relationships>
</file>

<file path=ppt/notesMasters/notesMaster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notesSlide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slideLayout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800" y="67260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1" name="Shape 11"/>
          <p:cNvSpPr/>
          <p:nvPr/>
        </p:nvSpPr>
        <p:spPr>
          <a:xfrm rot="10800000">
            <a:off x="6537562" y="33429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/>
            <a:headEnd len="med" w="med" type="none"/>
            <a:tailEnd len="med" w="med" type="none"/>
          </a:ln>
        </p:spPr>
      </p:sp>
      <p:cxnSp>
        <p:nvCxnSpPr>
          <p:cNvPr id="12" name="Shape 12"/>
          <p:cNvCxnSpPr/>
          <p:nvPr/>
        </p:nvCxnSpPr>
        <p:spPr>
          <a:xfrm>
            <a:off x="4359601" y="2817463"/>
            <a:ext cx="424799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000"/>
            </a:lvl1pPr>
            <a:lvl2pPr lvl="1" algn="ctr">
              <a:spcBef>
                <a:spcPts val="0"/>
              </a:spcBef>
              <a:buSzPct val="100000"/>
              <a:defRPr sz="4000"/>
            </a:lvl2pPr>
            <a:lvl3pPr lvl="2" algn="ctr">
              <a:spcBef>
                <a:spcPts val="0"/>
              </a:spcBef>
              <a:buSzPct val="100000"/>
              <a:defRPr sz="4000"/>
            </a:lvl3pPr>
            <a:lvl4pPr lvl="3" algn="ctr">
              <a:spcBef>
                <a:spcPts val="0"/>
              </a:spcBef>
              <a:buSzPct val="100000"/>
              <a:defRPr sz="4000"/>
            </a:lvl4pPr>
            <a:lvl5pPr lvl="4" algn="ctr">
              <a:spcBef>
                <a:spcPts val="0"/>
              </a:spcBef>
              <a:buSzPct val="100000"/>
              <a:defRPr sz="4000"/>
            </a:lvl5pPr>
            <a:lvl6pPr lvl="5" algn="ctr">
              <a:spcBef>
                <a:spcPts val="0"/>
              </a:spcBef>
              <a:buSzPct val="100000"/>
              <a:defRPr sz="4000"/>
            </a:lvl6pPr>
            <a:lvl7pPr lvl="6" algn="ctr">
              <a:spcBef>
                <a:spcPts val="0"/>
              </a:spcBef>
              <a:buSzPct val="100000"/>
              <a:defRPr sz="4000"/>
            </a:lvl7pPr>
            <a:lvl8pPr lvl="7" algn="ctr">
              <a:spcBef>
                <a:spcPts val="0"/>
              </a:spcBef>
              <a:buSzPct val="100000"/>
              <a:defRPr sz="4000"/>
            </a:lvl8pPr>
            <a:lvl9pPr lvl="8" algn="ctr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359601" y="2817463"/>
            <a:ext cx="424799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Shape 18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492562" y="1260283"/>
            <a:ext cx="424799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" name="Shape 22"/>
          <p:cNvSpPr txBox="1"/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492562" y="1260283"/>
            <a:ext cx="424799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" name="Shape 27"/>
          <p:cNvSpPr txBox="1"/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87900" y="1489825"/>
            <a:ext cx="3999899" cy="3078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756200" y="1489825"/>
            <a:ext cx="3999899" cy="3078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89218" y="1412276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" name="Shape 36"/>
          <p:cNvSpPr txBox="1"/>
          <p:nvPr>
            <p:ph type="title"/>
          </p:nvPr>
        </p:nvSpPr>
        <p:spPr>
          <a:xfrm>
            <a:off x="3879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387900" y="1594025"/>
            <a:ext cx="2807999" cy="2681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75"/>
            <a:ext cx="4572000" cy="5143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029675" y="4495503"/>
            <a:ext cx="540899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" name="Shape 45"/>
          <p:cNvSpPr txBox="1"/>
          <p:nvPr>
            <p:ph type="title"/>
          </p:nvPr>
        </p:nvSpPr>
        <p:spPr>
          <a:xfrm>
            <a:off x="265500" y="1209075"/>
            <a:ext cx="4045199" cy="15062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/>
        </p:txBody>
      </p:sp>
      <p:sp>
        <p:nvSpPr>
          <p:cNvPr id="46" name="Shape 46"/>
          <p:cNvSpPr txBox="1"/>
          <p:nvPr>
            <p:ph idx="1" type="subTitle"/>
          </p:nvPr>
        </p:nvSpPr>
        <p:spPr>
          <a:xfrm>
            <a:off x="265500" y="276900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" type="body"/>
          </p:nvPr>
        </p:nvSpPr>
        <p:spPr>
          <a:xfrm>
            <a:off x="319500" y="423372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50" y="5076825"/>
            <a:ext cx="9143699" cy="665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 txBox="1"/>
          <p:nvPr>
            <p:ph type="title"/>
          </p:nvPr>
        </p:nvSpPr>
        <p:spPr>
          <a:xfrm>
            <a:off x="387900" y="1152450"/>
            <a:ext cx="8368200" cy="15383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387900" y="2919450"/>
            <a:ext cx="8368200" cy="1071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4A86E8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.xml"/></Relationships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5.png"/><Relationship Id="rId4" Type="http://schemas.openxmlformats.org/officeDocument/2006/relationships/image" Target="../media/image10.png"/><Relationship Id="rId9" Type="http://schemas.openxmlformats.org/officeDocument/2006/relationships/image" Target="../media/image03.png"/><Relationship Id="rId5" Type="http://schemas.openxmlformats.org/officeDocument/2006/relationships/image" Target="../media/image06.png"/><Relationship Id="rId6" Type="http://schemas.openxmlformats.org/officeDocument/2006/relationships/image" Target="../media/image04.png"/><Relationship Id="rId7" Type="http://schemas.openxmlformats.org/officeDocument/2006/relationships/image" Target="../media/image01.png"/><Relationship Id="rId8" Type="http://schemas.openxmlformats.org/officeDocument/2006/relationships/image" Target="../media/image0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0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9.jpg"/><Relationship Id="rId4" Type="http://schemas.openxmlformats.org/officeDocument/2006/relationships/image" Target="../media/image12.jpg"/><Relationship Id="rId5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facts.net/asia-facts/nggallery/image/asia-facts-1/#f11" TargetMode="External"/><Relationship Id="rId4" Type="http://schemas.openxmlformats.org/officeDocument/2006/relationships/hyperlink" Target="http://facts.net/asia-facts/nggallery/image/asia-facts-1/#f12" TargetMode="External"/><Relationship Id="rId11" Type="http://schemas.openxmlformats.org/officeDocument/2006/relationships/hyperlink" Target="http://facts.net/asia-facts/nggallery/image/asia-facts-1/#f19" TargetMode="External"/><Relationship Id="rId10" Type="http://schemas.openxmlformats.org/officeDocument/2006/relationships/hyperlink" Target="http://facts.net/asia-facts/nggallery/image/asia-facts-1/#f18" TargetMode="External"/><Relationship Id="rId12" Type="http://schemas.openxmlformats.org/officeDocument/2006/relationships/hyperlink" Target="http://facts.net/asia-facts/nggallery/image/asia-facts-1/#f20" TargetMode="External"/><Relationship Id="rId9" Type="http://schemas.openxmlformats.org/officeDocument/2006/relationships/hyperlink" Target="http://facts.net/asia-facts/nggallery/image/asia-facts-1/#f17" TargetMode="External"/><Relationship Id="rId5" Type="http://schemas.openxmlformats.org/officeDocument/2006/relationships/hyperlink" Target="http://facts.net/asia-facts/nggallery/image/asia-facts-1/#f13" TargetMode="External"/><Relationship Id="rId6" Type="http://schemas.openxmlformats.org/officeDocument/2006/relationships/hyperlink" Target="http://facts.net/asia-facts/nggallery/image/asia-facts-1/#f14" TargetMode="External"/><Relationship Id="rId7" Type="http://schemas.openxmlformats.org/officeDocument/2006/relationships/hyperlink" Target="http://facts.net/asia-facts/nggallery/image/asia-facts-1/#f15" TargetMode="External"/><Relationship Id="rId8" Type="http://schemas.openxmlformats.org/officeDocument/2006/relationships/hyperlink" Target="http://facts.net/asia-facts/nggallery/image/asia-facts-1/#f16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4800"/>
              <a:t>The Asian Pacific Cultures</a:t>
            </a:r>
          </a:p>
        </p:txBody>
      </p:sp>
      <p:sp>
        <p:nvSpPr>
          <p:cNvPr id="64" name="Shape 64"/>
          <p:cNvSpPr txBox="1"/>
          <p:nvPr>
            <p:ph idx="1" type="subTitle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Celebrated during the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Year of Many Cultures at B-F Schools</a:t>
            </a:r>
          </a:p>
        </p:txBody>
      </p:sp>
    </p:spTree>
  </p:cSld>
  <p:clrMapOvr>
    <a:masterClrMapping/>
  </p:clrMapOvr>
  <p:transition spd="slow">
    <p:cut/>
  </p:transition>
</p:sld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9250" y="0"/>
            <a:ext cx="57054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98250" y="3149425"/>
            <a:ext cx="2878500" cy="18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highlight>
                  <a:srgbClr val="FFFFFF"/>
                </a:highlight>
              </a:rPr>
              <a:t>Population:</a:t>
            </a:r>
            <a:r>
              <a:rPr lang="en">
                <a:highlight>
                  <a:srgbClr val="FFFFFF"/>
                </a:highlight>
              </a:rPr>
              <a:t>                              Most Populous Continent -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highlight>
                  <a:srgbClr val="FFFFFF"/>
                </a:highlight>
              </a:rPr>
              <a:t>Approximately 4.1 billion people                               (60% of the world's current human population)                          live in Asia.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idx="1" type="body"/>
          </p:nvPr>
        </p:nvSpPr>
        <p:spPr>
          <a:xfrm>
            <a:off x="319500" y="4081325"/>
            <a:ext cx="8084700" cy="5987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600">
                <a:latin typeface="Poiret One"/>
                <a:ea typeface="Poiret One"/>
                <a:cs typeface="Poiret One"/>
                <a:sym typeface="Poiret One"/>
              </a:rPr>
              <a:t>Did you know about the children?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204975" y="73525"/>
            <a:ext cx="8760600" cy="2388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latin typeface="Poiret One"/>
                <a:ea typeface="Poiret One"/>
                <a:cs typeface="Poiret One"/>
                <a:sym typeface="Poiret One"/>
              </a:rPr>
              <a:t>Number of children in the world.  _____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2400">
                <a:latin typeface="Poiret One"/>
                <a:ea typeface="Poiret One"/>
                <a:cs typeface="Poiret One"/>
                <a:sym typeface="Poiret One"/>
              </a:rPr>
              <a:t>Number of children in the world who live in poverty. _____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2400">
                <a:latin typeface="Poiret One"/>
                <a:ea typeface="Poiret One"/>
                <a:cs typeface="Poiret One"/>
                <a:sym typeface="Poiret One"/>
              </a:rPr>
              <a:t>1 in 3 don’t have shelter.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2400">
                <a:latin typeface="Poiret One"/>
                <a:ea typeface="Poiret One"/>
                <a:cs typeface="Poiret One"/>
                <a:sym typeface="Poiret One"/>
              </a:rPr>
              <a:t>1 in 5 don’t have safe water.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2400">
                <a:latin typeface="Poiret One"/>
                <a:ea typeface="Poiret One"/>
                <a:cs typeface="Poiret One"/>
                <a:sym typeface="Poiret One"/>
              </a:rPr>
              <a:t>1 in 7 don’t have access to health care.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400">
              <a:latin typeface="Poiret One"/>
              <a:ea typeface="Poiret One"/>
              <a:cs typeface="Poiret One"/>
              <a:sym typeface="Poiret One"/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en" sz="2400">
                <a:latin typeface="Poiret One"/>
                <a:ea typeface="Poiret One"/>
                <a:cs typeface="Poiret One"/>
                <a:sym typeface="Poiret One"/>
              </a:rPr>
              <a:t>121 million children do not receive an education.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2400">
                <a:latin typeface="Poiret One"/>
                <a:ea typeface="Poiret One"/>
                <a:cs typeface="Poiret One"/>
                <a:sym typeface="Poiret One"/>
              </a:rPr>
              <a:t>2.2 million children die each year because they aren’t immunized.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400">
              <a:latin typeface="Poiret One"/>
              <a:ea typeface="Poiret One"/>
              <a:cs typeface="Poiret One"/>
              <a:sym typeface="Poiret One"/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en" sz="2400">
                <a:latin typeface="Poiret One"/>
                <a:ea typeface="Poiret One"/>
                <a:cs typeface="Poiret One"/>
                <a:sym typeface="Poiret One"/>
              </a:rPr>
              <a:t>22,000 children die every day.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/>
        </p:nvSpPr>
        <p:spPr>
          <a:xfrm>
            <a:off x="926875" y="2263725"/>
            <a:ext cx="6880200" cy="2023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Cultures matter.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People matter.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Learning about each other, respecting each other matters.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487" y="220787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4062" y="1687287"/>
            <a:ext cx="2409825" cy="189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07687" y="3764687"/>
            <a:ext cx="3400425" cy="134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64150" y="0"/>
            <a:ext cx="2552700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91012" y="180975"/>
            <a:ext cx="3190875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6312" y="3212337"/>
            <a:ext cx="3209925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60087" y="2087137"/>
            <a:ext cx="3295650" cy="138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/>
        </p:nvSpPr>
        <p:spPr>
          <a:xfrm>
            <a:off x="864500" y="463450"/>
            <a:ext cx="7673400" cy="38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As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518849" cy="282429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3825525" y="2687275"/>
            <a:ext cx="4903800" cy="13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rPr lang="en" sz="2400"/>
              <a:t>Asians are the fastest growing U.S. ethnic group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 93"/>
          <p:cNvPicPr preferRelativeResize="0"/>
          <p:nvPr/>
        </p:nvPicPr>
        <p:blipFill rotWithShape="1">
          <a:blip r:embed="rId3">
            <a:alphaModFix/>
          </a:blip>
          <a:srcRect b="1684" l="22592" r="22383" t="14528"/>
          <a:stretch/>
        </p:blipFill>
        <p:spPr>
          <a:xfrm>
            <a:off x="2112200" y="1604199"/>
            <a:ext cx="2103300" cy="3181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325" y="187170"/>
            <a:ext cx="1720724" cy="26556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2664775" y="240625"/>
            <a:ext cx="5837699" cy="63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600">
                <a:latin typeface="Indie Flower"/>
                <a:ea typeface="Indie Flower"/>
                <a:cs typeface="Indie Flower"/>
                <a:sym typeface="Indie Flower"/>
              </a:rPr>
              <a:t>Manga and Anime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4607650" y="944712"/>
            <a:ext cx="4206599" cy="39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Indie Flower"/>
                <a:ea typeface="Indie Flower"/>
                <a:cs typeface="Indie Flower"/>
                <a:sym typeface="Indie Flower"/>
              </a:rPr>
              <a:t>Manga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Indie Flower"/>
                <a:ea typeface="Indie Flower"/>
                <a:cs typeface="Indie Flower"/>
                <a:sym typeface="Indie Flower"/>
              </a:rPr>
              <a:t>Since 1798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Indie Flower"/>
                <a:ea typeface="Indie Flower"/>
                <a:cs typeface="Indie Flower"/>
                <a:sym typeface="Indie Flower"/>
              </a:rPr>
              <a:t>Japanese for ‘comic’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Indie Flower"/>
                <a:ea typeface="Indie Flower"/>
                <a:cs typeface="Indie Flower"/>
                <a:sym typeface="Indie Flower"/>
              </a:rPr>
              <a:t>1960 started popularity in U.S.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Indie Flower"/>
                <a:ea typeface="Indie Flower"/>
                <a:cs typeface="Indie Flower"/>
                <a:sym typeface="Indie Flower"/>
              </a:rPr>
              <a:t>Artistic Style - Large eyes, out of proportion body types and overt emotions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Indie Flower"/>
                <a:ea typeface="Indie Flower"/>
                <a:cs typeface="Indie Flower"/>
                <a:sym typeface="Indie Flower"/>
              </a:rPr>
              <a:t>Anime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Indie Flower"/>
                <a:ea typeface="Indie Flower"/>
                <a:cs typeface="Indie Flower"/>
                <a:sym typeface="Indie Flower"/>
              </a:rPr>
              <a:t>Animation originating in Japan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Indie Flower"/>
                <a:ea typeface="Indie Flower"/>
                <a:cs typeface="Indie Flower"/>
                <a:sym typeface="Indie Flower"/>
              </a:rPr>
              <a:t>Designed for people of all ages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Indie Flower"/>
                <a:ea typeface="Indie Flower"/>
                <a:cs typeface="Indie Flower"/>
                <a:sym typeface="Indie Flower"/>
              </a:rPr>
              <a:t>U.S. - creators/readers mainly male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Indie Flower"/>
                <a:ea typeface="Indie Flower"/>
                <a:cs typeface="Indie Flower"/>
                <a:sym typeface="Indie Flower"/>
              </a:rPr>
              <a:t>Japan - both genders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97" name="Shape 97"/>
          <p:cNvSpPr txBox="1"/>
          <p:nvPr/>
        </p:nvSpPr>
        <p:spPr>
          <a:xfrm>
            <a:off x="240625" y="4946325"/>
            <a:ext cx="8636100" cy="1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"/>
              <a:t>http://www.today.com/id/13920877/ns/today-today_entertainment/t/anime-manga-gaining-popularity-us/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/>
        </p:nvSpPr>
        <p:spPr>
          <a:xfrm>
            <a:off x="2528575" y="117350"/>
            <a:ext cx="6311400" cy="16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Origin?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Popular from WWII on - a free dessert!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Bible verses, Confucius sayings, jokes, lottery numbers and of course….fortunes!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000"/>
            <a:ext cx="2082149" cy="2082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5025" y="1797650"/>
            <a:ext cx="4000475" cy="3000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7425" y="2391350"/>
            <a:ext cx="2936025" cy="19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7595500" y="2930400"/>
            <a:ext cx="1479899" cy="13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000">
                <a:latin typeface="Comic Sans MS"/>
                <a:ea typeface="Comic Sans MS"/>
                <a:cs typeface="Comic Sans MS"/>
                <a:sym typeface="Comic Sans MS"/>
              </a:rPr>
              <a:t>6</a:t>
            </a:r>
          </a:p>
          <a:p>
            <a:pPr lvl="0" algn="ctr">
              <a:spcBef>
                <a:spcPts val="0"/>
              </a:spcBef>
              <a:buNone/>
            </a:pPr>
            <a:r>
              <a:rPr b="1" lang="en" sz="3000">
                <a:latin typeface="Comic Sans MS"/>
                <a:ea typeface="Comic Sans MS"/>
                <a:cs typeface="Comic Sans MS"/>
                <a:sym typeface="Comic Sans MS"/>
              </a:rPr>
              <a:t>million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365400" y="1951800"/>
            <a:ext cx="25134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1800">
                <a:highlight>
                  <a:srgbClr val="F3F3F3"/>
                </a:highlight>
                <a:latin typeface="Comic Sans MS"/>
                <a:ea typeface="Comic Sans MS"/>
                <a:cs typeface="Comic Sans MS"/>
                <a:sym typeface="Comic Sans MS"/>
              </a:rPr>
              <a:t>Chinese Fortune Cookies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" name="Shape 112"/>
          <p:cNvGraphicFramePr/>
          <p:nvPr/>
        </p:nvGraphicFramePr>
        <p:xfrm>
          <a:off x="571500" y="305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{CAED95F6-7B3C-45E8-B0C5-3BEDE5108C98}</a:tableStyleId>
              </a:tblPr>
              <a:tblGrid>
                <a:gridCol w="2013625"/>
                <a:gridCol w="2013625"/>
                <a:gridCol w="2013625"/>
                <a:gridCol w="2013625"/>
              </a:tblGrid>
              <a:tr h="9395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Over 1 billion people </a:t>
                      </a:r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live in </a:t>
                      </a: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China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Some of the oldest human civilizations</a:t>
                      </a: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were in Asia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China is the 3rd largest country but only has one time zone</a:t>
                      </a: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Asia is home of 9 of the 10 tallest buildings in the world</a:t>
                      </a:r>
                    </a:p>
                  </a:txBody>
                  <a:tcPr marT="91425" marB="91425" marR="91425" marL="91425"/>
                </a:tc>
              </a:tr>
              <a:tr h="24944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7 of the 10 most </a:t>
                      </a:r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populated </a:t>
                      </a:r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cities of the world </a:t>
                      </a: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are in Asia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Asia has the most </a:t>
                      </a: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varied landscape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Over 4,000 Chinese children </a:t>
                      </a: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are named “Olympic Games”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highlight>
                            <a:srgbClr val="4A86E8"/>
                          </a:highlight>
                        </a:rPr>
                        <a:t>The giant panda, Asian elephant, tiger, Bactrian camel, king cobra, reticulated python, yak, Indian rhinoceros and the Komodo dragon are native to Asia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/>
        </p:nvSpPr>
        <p:spPr>
          <a:xfrm>
            <a:off x="0" y="0"/>
            <a:ext cx="9001499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62500"/>
              </a:lnSpc>
              <a:spcBef>
                <a:spcPts val="1100"/>
              </a:spcBef>
              <a:spcAft>
                <a:spcPts val="800"/>
              </a:spcAft>
              <a:buNone/>
            </a:pPr>
            <a:r>
              <a:t/>
            </a:r>
            <a:endParaRPr/>
          </a:p>
          <a:p>
            <a:pPr lvl="0" rtl="0">
              <a:lnSpc>
                <a:spcPct val="162500"/>
              </a:lnSpc>
              <a:spcBef>
                <a:spcPts val="1100"/>
              </a:spcBef>
              <a:spcAft>
                <a:spcPts val="800"/>
              </a:spcAft>
              <a:buNone/>
            </a:pPr>
            <a:r>
              <a:t/>
            </a:r>
            <a:endParaRPr/>
          </a:p>
          <a:p>
            <a:pPr lvl="0" rtl="0">
              <a:lnSpc>
                <a:spcPct val="162500"/>
              </a:lnSpc>
              <a:spcBef>
                <a:spcPts val="1100"/>
              </a:spcBef>
              <a:spcAft>
                <a:spcPts val="800"/>
              </a:spcAft>
              <a:buNone/>
            </a:pPr>
            <a:r>
              <a:t/>
            </a:r>
            <a:endParaRPr sz="1800">
              <a:solidFill>
                <a:schemeClr val="hlink"/>
              </a:solidFill>
              <a:highlight>
                <a:srgbClr val="F7F7F7"/>
              </a:highlight>
              <a:latin typeface="Times New Roman"/>
              <a:ea typeface="Times New Roman"/>
              <a:cs typeface="Times New Roman"/>
              <a:sym typeface="Times New Roman"/>
              <a:hlinkClick r:id="rId3"/>
            </a:endParaRPr>
          </a:p>
          <a:p>
            <a:pPr indent="-342900" lvl="0" marL="457200" rtl="0">
              <a:lnSpc>
                <a:spcPct val="162500"/>
              </a:lnSpc>
              <a:spcBef>
                <a:spcPts val="1100"/>
              </a:spcBef>
              <a:spcAft>
                <a:spcPts val="800"/>
              </a:spcAft>
              <a:buClr>
                <a:srgbClr val="FFFFFF"/>
              </a:buClr>
              <a:buSzPct val="100000"/>
              <a:buAutoNum type="arabicPeriod"/>
            </a:pPr>
            <a:r>
              <a:rPr lang="en" sz="1800">
                <a:solidFill>
                  <a:schemeClr val="hlink"/>
                </a:solidFill>
                <a:highlight>
                  <a:srgbClr val="F7F7F7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India Produces 12 Million Tons of Mangoes Every Year</a:t>
            </a:r>
          </a:p>
          <a:p>
            <a:pPr indent="-342900" lvl="0" marL="457200" rtl="0">
              <a:lnSpc>
                <a:spcPct val="162500"/>
              </a:lnSpc>
              <a:spcBef>
                <a:spcPts val="1100"/>
              </a:spcBef>
              <a:spcAft>
                <a:spcPts val="800"/>
              </a:spcAft>
              <a:buClr>
                <a:srgbClr val="FFFFFF"/>
              </a:buClr>
              <a:buSzPct val="100000"/>
              <a:buAutoNum type="arabicPeriod"/>
            </a:pPr>
            <a:r>
              <a:rPr lang="en" sz="1800">
                <a:solidFill>
                  <a:schemeClr val="hlink"/>
                </a:solidFill>
                <a:highlight>
                  <a:srgbClr val="F7F7F7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It’s Illegal to Be Fat in Japan</a:t>
            </a:r>
          </a:p>
          <a:p>
            <a:pPr indent="-342900" lvl="0" marL="457200" rtl="0">
              <a:lnSpc>
                <a:spcPct val="162500"/>
              </a:lnSpc>
              <a:spcBef>
                <a:spcPts val="1100"/>
              </a:spcBef>
              <a:spcAft>
                <a:spcPts val="800"/>
              </a:spcAft>
              <a:buClr>
                <a:srgbClr val="FFFFFF"/>
              </a:buClr>
              <a:buSzPct val="100000"/>
              <a:buAutoNum type="arabicPeriod"/>
            </a:pPr>
            <a:r>
              <a:rPr lang="en" sz="1800">
                <a:solidFill>
                  <a:schemeClr val="hlink"/>
                </a:solidFill>
                <a:highlight>
                  <a:srgbClr val="F7F7F7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In India, You Eat with Your Right Hand and Wipe with the Left</a:t>
            </a:r>
          </a:p>
          <a:p>
            <a:pPr indent="-342900" lvl="0" marL="457200" rtl="0">
              <a:lnSpc>
                <a:spcPct val="162500"/>
              </a:lnSpc>
              <a:spcBef>
                <a:spcPts val="1100"/>
              </a:spcBef>
              <a:spcAft>
                <a:spcPts val="800"/>
              </a:spcAft>
              <a:buClr>
                <a:srgbClr val="FFFFFF"/>
              </a:buClr>
              <a:buSzPct val="100000"/>
              <a:buAutoNum type="arabicPeriod"/>
            </a:pPr>
            <a:r>
              <a:rPr lang="en" sz="1800">
                <a:solidFill>
                  <a:schemeClr val="hlink"/>
                </a:solidFill>
                <a:highlight>
                  <a:srgbClr val="F7F7F7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All Vietnamese Share the Same Birthday</a:t>
            </a:r>
          </a:p>
          <a:p>
            <a:pPr indent="-342900" lvl="0" marL="457200" rtl="0">
              <a:lnSpc>
                <a:spcPct val="162500"/>
              </a:lnSpc>
              <a:spcBef>
                <a:spcPts val="1100"/>
              </a:spcBef>
              <a:spcAft>
                <a:spcPts val="800"/>
              </a:spcAft>
              <a:buClr>
                <a:srgbClr val="FFFFFF"/>
              </a:buClr>
              <a:buSzPct val="100000"/>
              <a:buAutoNum type="arabicPeriod"/>
            </a:pPr>
            <a:r>
              <a:rPr lang="en" sz="1800">
                <a:solidFill>
                  <a:schemeClr val="hlink"/>
                </a:solidFill>
                <a:highlight>
                  <a:srgbClr val="F7F7F7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The National Game in Afghanistan Is Goat Grabbing</a:t>
            </a:r>
          </a:p>
          <a:p>
            <a:pPr indent="-342900" lvl="0" marL="457200" rtl="0">
              <a:lnSpc>
                <a:spcPct val="162500"/>
              </a:lnSpc>
              <a:spcBef>
                <a:spcPts val="1100"/>
              </a:spcBef>
              <a:spcAft>
                <a:spcPts val="800"/>
              </a:spcAft>
              <a:buClr>
                <a:srgbClr val="FFFFFF"/>
              </a:buClr>
              <a:buSzPct val="100000"/>
              <a:buAutoNum type="arabicPeriod"/>
            </a:pPr>
            <a:r>
              <a:rPr lang="en" sz="1800">
                <a:solidFill>
                  <a:schemeClr val="hlink"/>
                </a:solidFill>
                <a:highlight>
                  <a:srgbClr val="F7F7F7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9"/>
              </a:rPr>
              <a:t>Bhutan is the Only Country in the World That Bans the Sale of Tobacco</a:t>
            </a:r>
          </a:p>
          <a:p>
            <a:pPr indent="-342900" lvl="0" marL="457200" rtl="0">
              <a:lnSpc>
                <a:spcPct val="162500"/>
              </a:lnSpc>
              <a:spcBef>
                <a:spcPts val="1100"/>
              </a:spcBef>
              <a:spcAft>
                <a:spcPts val="800"/>
              </a:spcAft>
              <a:buClr>
                <a:srgbClr val="FFFFFF"/>
              </a:buClr>
              <a:buSzPct val="100000"/>
              <a:buAutoNum type="arabicPeriod"/>
            </a:pPr>
            <a:r>
              <a:rPr lang="en" sz="1800">
                <a:solidFill>
                  <a:schemeClr val="hlink"/>
                </a:solidFill>
                <a:highlight>
                  <a:srgbClr val="F7F7F7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10"/>
              </a:rPr>
              <a:t>It’s Possible to Buy Canned Fresh Air in China</a:t>
            </a:r>
          </a:p>
          <a:p>
            <a:pPr indent="-342900" lvl="0" marL="457200" rtl="0">
              <a:lnSpc>
                <a:spcPct val="162500"/>
              </a:lnSpc>
              <a:spcBef>
                <a:spcPts val="1100"/>
              </a:spcBef>
              <a:spcAft>
                <a:spcPts val="800"/>
              </a:spcAft>
              <a:buClr>
                <a:srgbClr val="FFFFFF"/>
              </a:buClr>
              <a:buSzPct val="100000"/>
              <a:buAutoNum type="arabicPeriod"/>
            </a:pPr>
            <a:r>
              <a:rPr lang="en" sz="1800">
                <a:solidFill>
                  <a:schemeClr val="hlink"/>
                </a:solidFill>
                <a:highlight>
                  <a:srgbClr val="F7F7F7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11"/>
              </a:rPr>
              <a:t>The Thai Celebrate New Years with Water Pistols</a:t>
            </a:r>
          </a:p>
          <a:p>
            <a:pPr indent="-342900" lvl="0" marL="457200" rtl="0">
              <a:lnSpc>
                <a:spcPct val="162500"/>
              </a:lnSpc>
              <a:spcBef>
                <a:spcPts val="1100"/>
              </a:spcBef>
              <a:spcAft>
                <a:spcPts val="800"/>
              </a:spcAft>
              <a:buClr>
                <a:srgbClr val="FFFFFF"/>
              </a:buClr>
              <a:buSzPct val="100000"/>
              <a:buAutoNum type="arabicPeriod"/>
            </a:pPr>
            <a:r>
              <a:rPr lang="en" sz="1800">
                <a:solidFill>
                  <a:schemeClr val="hlink"/>
                </a:solidFill>
                <a:highlight>
                  <a:srgbClr val="F7F7F7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12"/>
              </a:rPr>
              <a:t>Newborns in Solapur are Thrown from a 50 Foot Tower for Good Luck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846675" y="4758275"/>
            <a:ext cx="6416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"/>
              <a:t>http://facts.net/asia-facts/nggallery/image/asia-facts-1/#f11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/>
        </p:nvSpPr>
        <p:spPr>
          <a:xfrm>
            <a:off x="71300" y="1078375"/>
            <a:ext cx="8555700" cy="3199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600">
                <a:latin typeface="Poiret One"/>
                <a:ea typeface="Poiret One"/>
                <a:cs typeface="Poiret One"/>
                <a:sym typeface="Poiret One"/>
              </a:rPr>
              <a:t>¼ of the people in the world live without electricity.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3600">
                <a:latin typeface="Poiret One"/>
                <a:ea typeface="Poiret One"/>
                <a:cs typeface="Poiret One"/>
                <a:sym typeface="Poiret One"/>
              </a:rPr>
              <a:t>over 700 million are from South Asia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3600">
                <a:latin typeface="Poiret One"/>
                <a:ea typeface="Poiret One"/>
                <a:cs typeface="Poiret One"/>
                <a:sym typeface="Poiret One"/>
              </a:rPr>
              <a:t>over 200 million are from East Asia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 txBox="1"/>
          <p:nvPr/>
        </p:nvSpPr>
        <p:spPr>
          <a:xfrm>
            <a:off x="0" y="3919175"/>
            <a:ext cx="5899799" cy="1185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80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Did you know?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" type="body"/>
          </p:nvPr>
        </p:nvSpPr>
        <p:spPr>
          <a:xfrm>
            <a:off x="319500" y="423372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>
                <a:latin typeface="Poiret One"/>
                <a:ea typeface="Poiret One"/>
                <a:cs typeface="Poiret One"/>
                <a:sym typeface="Poiret One"/>
              </a:rPr>
              <a:t>Did you know?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641675" y="588200"/>
            <a:ext cx="7914000" cy="17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>
                <a:latin typeface="Poiret One"/>
                <a:ea typeface="Poiret One"/>
                <a:cs typeface="Poiret One"/>
                <a:sym typeface="Poiret One"/>
              </a:rPr>
              <a:t>Almost </a:t>
            </a:r>
            <a:r>
              <a:rPr b="1" lang="en" sz="3000">
                <a:solidFill>
                  <a:srgbClr val="CCCCCC"/>
                </a:solidFill>
                <a:latin typeface="Poiret One"/>
                <a:ea typeface="Poiret One"/>
                <a:cs typeface="Poiret One"/>
                <a:sym typeface="Poiret One"/>
              </a:rPr>
              <a:t>half the world </a:t>
            </a:r>
            <a:r>
              <a:rPr b="1" lang="en" sz="3000">
                <a:latin typeface="Poiret One"/>
                <a:ea typeface="Poiret One"/>
                <a:cs typeface="Poiret One"/>
                <a:sym typeface="Poiret One"/>
              </a:rPr>
              <a:t>(over 3 billion people) 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3000">
                <a:latin typeface="Poiret One"/>
                <a:ea typeface="Poiret One"/>
                <a:cs typeface="Poiret One"/>
                <a:sym typeface="Poiret One"/>
              </a:rPr>
              <a:t>live on less than _________ a day.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3000">
              <a:latin typeface="Poiret One"/>
              <a:ea typeface="Poiret One"/>
              <a:cs typeface="Poiret One"/>
              <a:sym typeface="Poiret One"/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en" sz="3000">
                <a:latin typeface="Poiret One"/>
                <a:ea typeface="Poiret One"/>
                <a:cs typeface="Poiret One"/>
                <a:sym typeface="Poiret One"/>
              </a:rPr>
              <a:t>At least ______ of humanity lives on less than ____ a day.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3000">
                <a:latin typeface="Poiret One"/>
                <a:ea typeface="Poiret One"/>
                <a:cs typeface="Poiret One"/>
                <a:sym typeface="Poiret One"/>
              </a:rPr>
              <a:t>               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3000">
                <a:latin typeface="Poiret One"/>
                <a:ea typeface="Poiret One"/>
                <a:cs typeface="Poiret One"/>
                <a:sym typeface="Poiret One"/>
              </a:rPr>
              <a:t>           80%         $2.50        $10                                       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  <p:transition spd="slow">
    <p:cut/>
  </p:transition>
</p:sld>
</file>

<file path=ppt/theme/theme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